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7"/>
  </p:notesMasterIdLst>
  <p:sldIdLst>
    <p:sldId id="256" r:id="rId2"/>
    <p:sldId id="285" r:id="rId3"/>
    <p:sldId id="257" r:id="rId4"/>
    <p:sldId id="302" r:id="rId5"/>
    <p:sldId id="267" r:id="rId6"/>
    <p:sldId id="263" r:id="rId7"/>
    <p:sldId id="313" r:id="rId8"/>
    <p:sldId id="310" r:id="rId9"/>
    <p:sldId id="308" r:id="rId10"/>
    <p:sldId id="291" r:id="rId11"/>
    <p:sldId id="275" r:id="rId12"/>
    <p:sldId id="290" r:id="rId13"/>
    <p:sldId id="287" r:id="rId14"/>
    <p:sldId id="297" r:id="rId15"/>
    <p:sldId id="306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183"/>
    <a:srgbClr val="66FE1A"/>
    <a:srgbClr val="FDFE3D"/>
    <a:srgbClr val="CCFF42"/>
    <a:srgbClr val="C2CECC"/>
    <a:srgbClr val="A2B7B8"/>
    <a:srgbClr val="D6DBD5"/>
    <a:srgbClr val="E3E4DE"/>
    <a:srgbClr val="EAEBE5"/>
    <a:srgbClr val="BBC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8" autoAdjust="0"/>
    <p:restoredTop sz="95223" autoAdjust="0"/>
  </p:normalViewPr>
  <p:slideViewPr>
    <p:cSldViewPr>
      <p:cViewPr varScale="1">
        <p:scale>
          <a:sx n="83" d="100"/>
          <a:sy n="83" d="100"/>
        </p:scale>
        <p:origin x="78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FCE507-BC1E-44E5-A073-CD6B19A1D648}" type="datetimeFigureOut">
              <a:rPr lang="en-US" smtClean="0"/>
              <a:pPr/>
              <a:t>12/14/2016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B4BA399-5467-4716-8342-15EC6372A1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6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2699" y="2362201"/>
            <a:ext cx="10268506" cy="1630362"/>
          </a:xfrm>
        </p:spPr>
        <p:txBody>
          <a:bodyPr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4953000"/>
            <a:ext cx="7141736" cy="18288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BFBF7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2" y="0"/>
            <a:ext cx="14630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674564" y="152400"/>
            <a:ext cx="10356641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BE581"/>
                </a:solidFill>
                <a:latin typeface="Papyrus" pitchFamily="66" charset="0"/>
              </a:rPr>
              <a:t>Seventh Samurai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674564" y="1066800"/>
            <a:ext cx="10356641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800" b="1" dirty="0">
                <a:solidFill>
                  <a:srgbClr val="B71B03"/>
                </a:solidFill>
                <a:latin typeface="Trebuchet MS" pitchFamily="34" charset="0"/>
              </a:rPr>
              <a:t>eDiscovery Expert Consulting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"/>
          <a:stretch/>
        </p:blipFill>
        <p:spPr>
          <a:xfrm>
            <a:off x="1" y="1"/>
            <a:ext cx="1463040" cy="1749843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-2" y="6477000"/>
            <a:ext cx="1463043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326933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4412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48846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27954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590901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596568" y="0"/>
            <a:ext cx="65954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209309" y="1689265"/>
            <a:ext cx="6982691" cy="34794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BE581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7200" b="1" dirty="0">
              <a:solidFill>
                <a:srgbClr val="FBE58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2" y="6477000"/>
            <a:ext cx="2780307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596568" y="374574"/>
            <a:ext cx="6301648" cy="6102427"/>
          </a:xfrm>
        </p:spPr>
        <p:txBody>
          <a:bodyPr anchor="ctr"/>
          <a:lstStyle>
            <a:lvl1pPr>
              <a:defRPr sz="4400">
                <a:solidFill>
                  <a:srgbClr val="FBE581"/>
                </a:solidFill>
              </a:defRPr>
            </a:lvl1pPr>
            <a:lvl3pPr marL="1255713" indent="-341313">
              <a:buClr>
                <a:schemeClr val="tx1"/>
              </a:buClr>
              <a:buFont typeface="Wingdings" pitchFamily="2" charset="2"/>
              <a:buChar char="v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9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b="6666"/>
          <a:stretch/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-14703" y="4902508"/>
            <a:ext cx="4406761" cy="157449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7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" y="3532285"/>
            <a:ext cx="3716353" cy="13527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  <a:latin typeface="Trebuchet MS" pitchFamily="34" charset="0"/>
              </a:rPr>
              <a:t>Thank you for attending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5927075" y="152400"/>
            <a:ext cx="613553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BE581"/>
                </a:solidFill>
                <a:latin typeface="Papyrus" pitchFamily="66" charset="0"/>
              </a:rPr>
              <a:t>Seventh Samurai</a:t>
            </a: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5927075" y="1066800"/>
            <a:ext cx="613553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800" b="1" dirty="0">
                <a:solidFill>
                  <a:srgbClr val="B71B03"/>
                </a:solidFill>
                <a:latin typeface="Trebuchet MS" pitchFamily="34" charset="0"/>
              </a:rPr>
              <a:t>eDiscovery Expert Consulting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0" y="6477000"/>
            <a:ext cx="2780307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2991474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7900-BB35-4869-A283-ECEC7386CEF0}" type="datetime1">
              <a:rPr lang="en-US" smtClean="0"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AE853-655E-40C5-BC96-3B1566C38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3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(Standa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1851" y="2362201"/>
            <a:ext cx="10169354" cy="1630362"/>
          </a:xfrm>
        </p:spPr>
        <p:txBody>
          <a:bodyPr>
            <a:normAutofit/>
          </a:bodyPr>
          <a:lstStyle>
            <a:lvl1pPr algn="l">
              <a:defRPr sz="3200" b="0" baseline="0">
                <a:solidFill>
                  <a:srgbClr val="FBE581"/>
                </a:solidFill>
                <a:latin typeface="Trebuchet MS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0"/>
            <a:ext cx="14630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4"/>
          <a:stretch/>
        </p:blipFill>
        <p:spPr>
          <a:xfrm>
            <a:off x="0" y="8"/>
            <a:ext cx="1463040" cy="172635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-2" y="6477000"/>
            <a:ext cx="1463043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16662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(Light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3717"/>
            <a:ext cx="12192000" cy="6858000"/>
          </a:xfrm>
          <a:prstGeom prst="rect">
            <a:avLst/>
          </a:prstGeom>
          <a:solidFill>
            <a:srgbClr val="CECD9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4630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"/>
          <a:stretch/>
        </p:blipFill>
        <p:spPr>
          <a:xfrm>
            <a:off x="0" y="8"/>
            <a:ext cx="1463040" cy="174103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773716" y="2362201"/>
            <a:ext cx="10257489" cy="1630362"/>
          </a:xfrm>
        </p:spPr>
        <p:txBody>
          <a:bodyPr>
            <a:normAutofit/>
          </a:bodyPr>
          <a:lstStyle>
            <a:lvl1pPr algn="l">
              <a:defRPr sz="3200" b="0" baseline="0">
                <a:solidFill>
                  <a:srgbClr val="46413C"/>
                </a:solidFill>
                <a:latin typeface="Trebuchet MS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-2" y="6477000"/>
            <a:ext cx="1463043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229250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3717"/>
            <a:ext cx="12192000" cy="6858000"/>
          </a:xfrm>
          <a:prstGeom prst="rect">
            <a:avLst/>
          </a:prstGeom>
          <a:solidFill>
            <a:srgbClr val="CECD9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4630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762699" y="152400"/>
            <a:ext cx="10124501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lang="en-US" sz="4400" b="1" kern="1200" dirty="0">
                <a:solidFill>
                  <a:srgbClr val="B71B03"/>
                </a:solidFill>
                <a:latin typeface="Trebuchet MS" pitchFamily="34" charset="0"/>
                <a:ea typeface="+mj-ea"/>
                <a:cs typeface="+mj-cs"/>
              </a:rPr>
              <a:t>Agenda</a:t>
            </a:r>
            <a:endParaRPr lang="en-US" sz="4400" b="0" kern="1200" dirty="0">
              <a:solidFill>
                <a:srgbClr val="B71B03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>
          <a:xfrm>
            <a:off x="1762699" y="762000"/>
            <a:ext cx="10124501" cy="5829300"/>
          </a:xfrm>
        </p:spPr>
        <p:txBody>
          <a:bodyPr>
            <a:noAutofit/>
          </a:bodyPr>
          <a:lstStyle>
            <a:lvl1pPr marL="514350" indent="-51435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CECD96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"/>
          <a:stretch/>
        </p:blipFill>
        <p:spPr>
          <a:xfrm>
            <a:off x="0" y="8"/>
            <a:ext cx="1463040" cy="1741033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-2" y="6477000"/>
            <a:ext cx="1463043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261113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Intro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95399"/>
            <a:ext cx="12192000" cy="5544207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217920"/>
            <a:ext cx="1219200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1016001" y="1"/>
            <a:ext cx="11175999" cy="1295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71B0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537620"/>
            <a:ext cx="10668000" cy="1782763"/>
          </a:xfrm>
        </p:spPr>
        <p:txBody>
          <a:bodyPr anchor="ctr"/>
          <a:lstStyle>
            <a:lvl1pPr>
              <a:defRPr sz="3600">
                <a:solidFill>
                  <a:srgbClr val="FBE581"/>
                </a:solidFill>
              </a:defRPr>
            </a:lvl1pPr>
            <a:lvl3pPr marL="1255713" indent="-341313">
              <a:buClr>
                <a:schemeClr val="tx1"/>
              </a:buClr>
              <a:buFont typeface="Wingdings" pitchFamily="2" charset="2"/>
              <a:buChar char="v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217920"/>
            <a:ext cx="1422400" cy="640080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938A81"/>
                </a:solidFill>
                <a:latin typeface="Trebuchet MS" pitchFamily="34" charset="0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-2" y="6217920"/>
            <a:ext cx="2780307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26369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Intro (Light)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16001" y="1"/>
            <a:ext cx="11175999" cy="1295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537620"/>
            <a:ext cx="10668000" cy="1782763"/>
          </a:xfrm>
        </p:spPr>
        <p:txBody>
          <a:bodyPr anchor="ctr"/>
          <a:lstStyle>
            <a:lvl1pPr>
              <a:defRPr sz="3600">
                <a:solidFill>
                  <a:srgbClr val="B71B03"/>
                </a:solidFill>
              </a:defRPr>
            </a:lvl1pPr>
            <a:lvl3pPr marL="1255713" indent="-341313">
              <a:buClr>
                <a:schemeClr val="tx1"/>
              </a:buClr>
              <a:buFont typeface="Wingdings" pitchFamily="2" charset="2"/>
              <a:buChar char="v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217920"/>
            <a:ext cx="1219200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217920"/>
            <a:ext cx="1422400" cy="640080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938A81"/>
                </a:solidFill>
                <a:latin typeface="Trebuchet MS" pitchFamily="34" charset="0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-2" y="6217920"/>
            <a:ext cx="2780307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1003795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White BG)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95399"/>
            <a:ext cx="12192000" cy="5544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BE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38900"/>
            <a:ext cx="12192000" cy="4572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938A81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38900"/>
            <a:ext cx="1422400" cy="457200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938A81"/>
                </a:solidFill>
                <a:latin typeface="Trebuchet MS" pitchFamily="34" charset="0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200" y="1432194"/>
            <a:ext cx="10668000" cy="4869454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solidFill>
                  <a:srgbClr val="B71B03"/>
                </a:solidFill>
                <a:latin typeface="Calibri" panose="020F0502020204030204" pitchFamily="34" charset="0"/>
              </a:defRPr>
            </a:lvl2pPr>
            <a:lvl3pPr marL="1255713" indent="-341313">
              <a:buClr>
                <a:srgbClr val="B71B03"/>
              </a:buClr>
              <a:buFont typeface="Wingdings" pitchFamily="2" charset="2"/>
              <a:buChar char="v"/>
              <a:defRPr>
                <a:solidFill>
                  <a:srgbClr val="46413C"/>
                </a:solidFill>
                <a:latin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-2" y="6477000"/>
            <a:ext cx="2780307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88728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38900"/>
            <a:ext cx="12192000" cy="4572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938A8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BE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32194"/>
            <a:ext cx="10668000" cy="4869454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solidFill>
                  <a:srgbClr val="B71B03"/>
                </a:solidFill>
                <a:latin typeface="Calibri" panose="020F0502020204030204" pitchFamily="34" charset="0"/>
              </a:defRPr>
            </a:lvl2pPr>
            <a:lvl3pPr marL="1255713" indent="-341313">
              <a:buClr>
                <a:schemeClr val="tx1"/>
              </a:buClr>
              <a:buFont typeface="Wingdings" pitchFamily="2" charset="2"/>
              <a:buChar char="v"/>
              <a:defRPr>
                <a:latin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38900"/>
            <a:ext cx="1422400" cy="457200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938A81"/>
                </a:solidFill>
                <a:latin typeface="Trebuchet MS" pitchFamily="34" charset="0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-2" y="6477000"/>
            <a:ext cx="2780307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365060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ntent Slide - White BG"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95399"/>
            <a:ext cx="12192000" cy="5544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BE58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38900"/>
            <a:ext cx="12192000" cy="4572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938A81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38900"/>
            <a:ext cx="1422400" cy="457200"/>
          </a:xfrm>
          <a:prstGeom prst="rect">
            <a:avLst/>
          </a:prstGeom>
        </p:spPr>
        <p:txBody>
          <a:bodyPr anchor="ctr"/>
          <a:lstStyle>
            <a:lvl1pPr>
              <a:defRPr sz="1400" b="1">
                <a:solidFill>
                  <a:srgbClr val="938A81"/>
                </a:solidFill>
                <a:latin typeface="Trebuchet MS" pitchFamily="34" charset="0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-2" y="6477000"/>
            <a:ext cx="2780307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b="0" kern="1200" baseline="0">
                <a:solidFill>
                  <a:srgbClr val="FBE581"/>
                </a:solidFill>
                <a:latin typeface="Papyrus" pitchFamily="66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100" dirty="0">
                <a:solidFill>
                  <a:srgbClr val="938A81"/>
                </a:solidFill>
                <a:latin typeface="Trebuchet MS" pitchFamily="34" charset="0"/>
              </a:rPr>
              <a:t>© 2016 Seventh Samurai LLC</a:t>
            </a:r>
          </a:p>
        </p:txBody>
      </p:sp>
    </p:spTree>
    <p:extLst>
      <p:ext uri="{BB962C8B-B14F-4D97-AF65-F5344CB8AC3E}">
        <p14:creationId xmlns:p14="http://schemas.microsoft.com/office/powerpoint/2010/main" val="22654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CD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295400"/>
          </a:xfrm>
          <a:prstGeom prst="rect">
            <a:avLst/>
          </a:prstGeom>
          <a:solidFill>
            <a:srgbClr val="4641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59" y="1600201"/>
            <a:ext cx="1052634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668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92876"/>
            <a:ext cx="3251200" cy="365125"/>
          </a:xfrm>
          <a:prstGeom prst="rect">
            <a:avLst/>
          </a:prstGeom>
        </p:spPr>
        <p:txBody>
          <a:bodyPr/>
          <a:lstStyle>
            <a:lvl1pPr marL="0" algn="r" defTabSz="914400" rtl="0" eaLnBrk="1" latinLnBrk="0" hangingPunct="1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B7FC485-8576-4F42-BBC8-DF91AA5612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605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7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4" r:id="rId2"/>
    <p:sldLayoutId id="2147483730" r:id="rId3"/>
    <p:sldLayoutId id="2147483721" r:id="rId4"/>
    <p:sldLayoutId id="2147483725" r:id="rId5"/>
    <p:sldLayoutId id="2147483733" r:id="rId6"/>
    <p:sldLayoutId id="2147483726" r:id="rId7"/>
    <p:sldLayoutId id="2147483722" r:id="rId8"/>
    <p:sldLayoutId id="2147483727" r:id="rId9"/>
    <p:sldLayoutId id="2147483728" r:id="rId10"/>
    <p:sldLayoutId id="2147483729" r:id="rId11"/>
    <p:sldLayoutId id="2147483740" r:id="rId12"/>
    <p:sldLayoutId id="2147483739" r:id="rId13"/>
    <p:sldLayoutId id="2147483741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FBE581"/>
          </a:solidFill>
          <a:latin typeface="Trebuchet MS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Clr>
          <a:schemeClr val="bg1"/>
        </a:buClr>
        <a:buSzPct val="75000"/>
        <a:buFontTx/>
        <a:buNone/>
        <a:defRPr sz="2800" kern="1200">
          <a:solidFill>
            <a:srgbClr val="B71B03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ct val="20000"/>
        </a:spcBef>
        <a:buClr>
          <a:srgbClr val="B71B03"/>
        </a:buClr>
        <a:buSzPct val="75000"/>
        <a:buFont typeface="Wingdings 2" pitchFamily="18" charset="2"/>
        <a:buChar char="{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2699" y="2362200"/>
            <a:ext cx="10268506" cy="2133599"/>
          </a:xfrm>
        </p:spPr>
        <p:txBody>
          <a:bodyPr>
            <a:noAutofit/>
          </a:bodyPr>
          <a:lstStyle/>
          <a:p>
            <a:r>
              <a:rPr lang="en-US" sz="3600" dirty="0"/>
              <a:t>The Future of Law: </a:t>
            </a:r>
            <a:br>
              <a:rPr lang="en-US" sz="3600" dirty="0"/>
            </a:br>
            <a:r>
              <a:rPr lang="en-US" sz="3600" dirty="0"/>
              <a:t>AI-assisted Utopia or Jobless Robot </a:t>
            </a:r>
            <a:r>
              <a:rPr lang="en-US" sz="3600" dirty="0" err="1"/>
              <a:t>Hellscape</a:t>
            </a:r>
            <a:r>
              <a:rPr lang="en-US" sz="3600" dirty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4876800"/>
            <a:ext cx="7141736" cy="1981200"/>
          </a:xfrm>
        </p:spPr>
        <p:txBody>
          <a:bodyPr anchor="b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Michael Simon</a:t>
            </a:r>
          </a:p>
          <a:p>
            <a:pPr>
              <a:spcBef>
                <a:spcPts val="0"/>
              </a:spcBef>
            </a:pPr>
            <a:r>
              <a:rPr lang="en-US" dirty="0"/>
              <a:t>Principal and Ronin</a:t>
            </a:r>
          </a:p>
          <a:p>
            <a:pPr>
              <a:spcBef>
                <a:spcPts val="0"/>
              </a:spcBef>
            </a:pPr>
            <a:r>
              <a:rPr lang="en-US" dirty="0"/>
              <a:t>508-429-0923</a:t>
            </a:r>
          </a:p>
          <a:p>
            <a:pPr>
              <a:spcBef>
                <a:spcPts val="0"/>
              </a:spcBef>
            </a:pPr>
            <a:r>
              <a:rPr lang="en-US" dirty="0"/>
              <a:t>Michael.Simon@SeventhSamurai.com</a:t>
            </a:r>
          </a:p>
        </p:txBody>
      </p:sp>
    </p:spTree>
    <p:extLst>
      <p:ext uri="{BB962C8B-B14F-4D97-AF65-F5344CB8AC3E}">
        <p14:creationId xmlns:p14="http://schemas.microsoft.com/office/powerpoint/2010/main" val="409371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0" name="Picture 8" descr="Image resul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computationallegalstudies.com/wp-content/uploads/2014/09/Coding-for-Lawy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65" y="1677454"/>
            <a:ext cx="6696335" cy="518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3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ama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302" t="47918" r="1801" b="4172"/>
          <a:stretch/>
        </p:blipFill>
        <p:spPr>
          <a:xfrm>
            <a:off x="7162800" y="3274257"/>
            <a:ext cx="4460928" cy="320274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518596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08041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97486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686931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76376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65821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855266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244711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634156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023604" y="539041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18596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908041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97486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6931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076376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465821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855266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244711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634156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023604" y="942490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518596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518596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08041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18596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18596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18596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908041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08041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908041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908041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297486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686931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076376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297486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686931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076376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9465821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855266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297486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297486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297486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465821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686931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686931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686931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076376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9076376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076376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244711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634156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1023604" y="1345939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855266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244711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634156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1023604" y="1749388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65821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465821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465821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855266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55266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855266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244711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44711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634156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1023604" y="21528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244711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1023604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634156" y="2556286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1023604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0634156" y="2959737"/>
            <a:ext cx="301752" cy="301752"/>
          </a:xfrm>
          <a:prstGeom prst="rect">
            <a:avLst/>
          </a:prstGeom>
          <a:solidFill>
            <a:srgbClr val="9F9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9F918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endParaRPr lang="en-US" sz="2800" dirty="0">
              <a:solidFill>
                <a:srgbClr val="9F918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key skull"/>
          <p:cNvSpPr txBox="1"/>
          <p:nvPr/>
        </p:nvSpPr>
        <p:spPr>
          <a:xfrm>
            <a:off x="7450128" y="6238272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6" name="Law + unemployed"/>
          <p:cNvSpPr txBox="1"/>
          <p:nvPr/>
        </p:nvSpPr>
        <p:spPr>
          <a:xfrm>
            <a:off x="7894969" y="6390501"/>
            <a:ext cx="418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BD6D3"/>
                </a:solidFill>
              </a:rPr>
              <a:t>15 Law + Unemployed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923977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535245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146516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757787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369058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980329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591600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202871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814142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425413" y="3972355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924853" y="3567493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538866" y="3567493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0152880" y="3567493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766894" y="3567493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80907" y="3567493"/>
            <a:ext cx="55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sym typeface="Wingdings" panose="05000000000000000000" pitchFamily="2" charset="2"/>
              </a:rPr>
              <a:t>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28" name="Picture 2" descr="Image resu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4598" r="9775" b="3449"/>
          <a:stretch/>
        </p:blipFill>
        <p:spPr bwMode="auto">
          <a:xfrm>
            <a:off x="563052" y="544973"/>
            <a:ext cx="6366150" cy="39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accel="5000" decel="5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accel="5000" decel="5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accel="5000" decel="5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accel="5000" decel="5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accel="5000" decel="5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accel="3333" decel="3333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E1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3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3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3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3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3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3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3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3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3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3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3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3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3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3" presetClass="emph" presetSubtype="2" accel="3333" decel="3333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FE3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5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5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75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250"/>
                            </p:stCondLst>
                            <p:childTnLst>
                              <p:par>
                                <p:cTn id="19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 resul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1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 descr="http://www.bktplaw.com/wp-content/uploads/2015/05/couple.meeting.lawy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7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99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If you want a copy of the law journal article, please give me your card or contact me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876800" y="5029200"/>
            <a:ext cx="7141736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4400" b="0" kern="1200">
                <a:solidFill>
                  <a:srgbClr val="FBE58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bg1"/>
              </a:buClr>
              <a:buSzPct val="75000"/>
              <a:buFontTx/>
              <a:buNone/>
              <a:defRPr sz="2800" kern="1200">
                <a:solidFill>
                  <a:srgbClr val="B71B03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v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2400" dirty="0">
                <a:solidFill>
                  <a:srgbClr val="BFBF7D"/>
                </a:solidFill>
              </a:rPr>
              <a:t>Michael Simon</a:t>
            </a:r>
          </a:p>
          <a:p>
            <a:pPr algn="r">
              <a:spcBef>
                <a:spcPts val="0"/>
              </a:spcBef>
            </a:pPr>
            <a:r>
              <a:rPr lang="en-US" sz="2400" dirty="0">
                <a:solidFill>
                  <a:srgbClr val="BFBF7D"/>
                </a:solidFill>
              </a:rPr>
              <a:t>Principal and Ronin</a:t>
            </a:r>
          </a:p>
          <a:p>
            <a:pPr algn="r">
              <a:spcBef>
                <a:spcPts val="0"/>
              </a:spcBef>
            </a:pPr>
            <a:r>
              <a:rPr lang="en-US" sz="2400" dirty="0">
                <a:solidFill>
                  <a:srgbClr val="BFBF7D"/>
                </a:solidFill>
              </a:rPr>
              <a:t>508-429-0923</a:t>
            </a:r>
          </a:p>
          <a:p>
            <a:pPr algn="r">
              <a:spcBef>
                <a:spcPts val="0"/>
              </a:spcBef>
            </a:pPr>
            <a:r>
              <a:rPr lang="en-US" sz="2400" dirty="0">
                <a:solidFill>
                  <a:srgbClr val="BFBF7D"/>
                </a:solidFill>
              </a:rPr>
              <a:t>Michael.Simon@SeventhSamurai.com</a:t>
            </a:r>
            <a:endParaRPr lang="en-US" sz="4000" dirty="0">
              <a:solidFill>
                <a:srgbClr val="BFBF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>
        <p:fade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0" name="Picture 34" descr="https://www.wired.com/wp-content/uploads/2015/04/pe0150.comp_.036335.12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All robots" descr="Image resu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58" y1="59697" x2="96129" y2="60606"/>
                        <a14:foregroundMark x1="96774" y1="60606" x2="96613" y2="96970"/>
                        <a14:foregroundMark x1="92419" y1="95758" x2="2419" y2="96970"/>
                        <a14:foregroundMark x1="1129" y1="56061" x2="1452" y2="21818"/>
                        <a14:foregroundMark x1="5000" y1="50909" x2="5968" y2="38485"/>
                        <a14:foregroundMark x1="5806" y1="37879" x2="5806" y2="37879"/>
                        <a14:foregroundMark x1="47903" y1="68182" x2="48226" y2="95152"/>
                        <a14:foregroundMark x1="25161" y1="62727" x2="35968" y2="83030"/>
                        <a14:foregroundMark x1="61935" y1="63636" x2="90161" y2="93939"/>
                        <a14:foregroundMark x1="97097" y1="31818" x2="94839" y2="50909"/>
                        <a14:foregroundMark x1="92742" y1="41818" x2="92742" y2="41818"/>
                        <a14:foregroundMark x1="17419" y1="39394" x2="19355" y2="30909"/>
                        <a14:foregroundMark x1="16613" y1="40909" x2="17097" y2="46364"/>
                        <a14:foregroundMark x1="57903" y1="49697" x2="58226" y2="41515"/>
                        <a14:foregroundMark x1="64355" y1="48182" x2="64355" y2="39091"/>
                        <a14:foregroundMark x1="58871" y1="41212" x2="60161" y2="42727"/>
                        <a14:foregroundMark x1="57419" y1="42424" x2="57419" y2="42424"/>
                        <a14:foregroundMark x1="62581" y1="41818" x2="71452" y2="39091"/>
                        <a14:foregroundMark x1="77742" y1="23636" x2="87903" y2="52121"/>
                        <a14:foregroundMark x1="21452" y1="32424" x2="21613" y2="17273"/>
                        <a14:foregroundMark x1="73871" y1="35758" x2="75645" y2="25758"/>
                        <a14:foregroundMark x1="68226" y1="37273" x2="69032" y2="35152"/>
                        <a14:foregroundMark x1="62097" y1="40909" x2="63710" y2="39394"/>
                        <a14:foregroundMark x1="92419" y1="46061" x2="92419" y2="41212"/>
                        <a14:foregroundMark x1="92258" y1="41212" x2="93710" y2="38485"/>
                        <a14:foregroundMark x1="92258" y1="40909" x2="92258" y2="40909"/>
                        <a14:foregroundMark x1="94355" y1="36364" x2="94839" y2="34545"/>
                        <a14:foregroundMark x1="69355" y1="34242" x2="72742" y2="33939"/>
                        <a14:foregroundMark x1="63710" y1="38788" x2="65161" y2="39091"/>
                        <a14:foregroundMark x1="61290" y1="43030" x2="61935" y2="40909"/>
                        <a14:foregroundMark x1="47581" y1="27576" x2="52742" y2="36364"/>
                        <a14:foregroundMark x1="1452" y1="63939" x2="30645" y2="88485"/>
                        <a14:foregroundMark x1="46613" y1="26667" x2="46613" y2="26667"/>
                        <a14:foregroundMark x1="47742" y1="26667" x2="47742" y2="26667"/>
                        <a14:backgroundMark x1="17097" y1="33939" x2="20323" y2="26061"/>
                        <a14:backgroundMark x1="27097" y1="606" x2="27097" y2="606"/>
                        <a14:backgroundMark x1="37581" y1="606" x2="79194" y2="20000"/>
                        <a14:backgroundMark x1="51935" y1="23030" x2="51935" y2="23030"/>
                        <a14:backgroundMark x1="45161" y1="24242" x2="69516" y2="28182"/>
                        <a14:backgroundMark x1="43710" y1="26364" x2="43710" y2="26364"/>
                        <a14:backgroundMark x1="49677" y1="26970" x2="49677" y2="26970"/>
                        <a14:backgroundMark x1="42419" y1="49697" x2="42419" y2="49697"/>
                        <a14:backgroundMark x1="43226" y1="27879" x2="43226" y2="27879"/>
                        <a14:backgroundMark x1="20323" y1="30606" x2="20323" y2="30606"/>
                        <a14:backgroundMark x1="50645" y1="27273" x2="65000" y2="35758"/>
                        <a14:backgroundMark x1="88548" y1="56364" x2="88548" y2="56364"/>
                        <a14:backgroundMark x1="91774" y1="41818" x2="91774" y2="41818"/>
                        <a14:backgroundMark x1="91935" y1="45455" x2="91935" y2="45455"/>
                        <a14:backgroundMark x1="60323" y1="51515" x2="60645" y2="50909"/>
                        <a14:backgroundMark x1="61129" y1="49091" x2="61129" y2="49091"/>
                        <a14:backgroundMark x1="60645" y1="41212" x2="60645" y2="41212"/>
                        <a14:backgroundMark x1="91452" y1="43939" x2="91613" y2="42121"/>
                        <a14:backgroundMark x1="88710" y1="57576" x2="88710" y2="57576"/>
                        <a14:backgroundMark x1="88065" y1="55758" x2="88065" y2="55758"/>
                        <a14:backgroundMark x1="93226" y1="48788" x2="89194" y2="56061"/>
                        <a14:backgroundMark x1="92097" y1="46667" x2="92903" y2="47879"/>
                        <a14:backgroundMark x1="92097" y1="46061" x2="92097" y2="46061"/>
                        <a14:backgroundMark x1="92097" y1="41212" x2="92097" y2="41212"/>
                        <a14:backgroundMark x1="91935" y1="40606" x2="91935" y2="40606"/>
                        <a14:backgroundMark x1="92258" y1="40303" x2="92258" y2="40303"/>
                        <a14:backgroundMark x1="73226" y1="31212" x2="73226" y2="31212"/>
                        <a14:backgroundMark x1="73226" y1="32424" x2="73226" y2="32424"/>
                        <a14:backgroundMark x1="69677" y1="32727" x2="69677" y2="32727"/>
                        <a14:backgroundMark x1="66452" y1="39394" x2="66290" y2="38182"/>
                        <a14:backgroundMark x1="65000" y1="51212" x2="65000" y2="51212"/>
                        <a14:backgroundMark x1="66935" y1="48485" x2="66935" y2="48485"/>
                        <a14:backgroundMark x1="66935" y1="47576" x2="66935" y2="47576"/>
                        <a14:backgroundMark x1="67419" y1="46667" x2="67419" y2="46667"/>
                        <a14:backgroundMark x1="61129" y1="48485" x2="61129" y2="48485"/>
                        <a14:backgroundMark x1="59677" y1="51212" x2="60000" y2="52121"/>
                        <a14:backgroundMark x1="60484" y1="52121" x2="61452" y2="49697"/>
                        <a14:backgroundMark x1="65645" y1="51212" x2="65645" y2="51212"/>
                        <a14:backgroundMark x1="65968" y1="50909" x2="65968" y2="50909"/>
                        <a14:backgroundMark x1="60645" y1="42424" x2="60968" y2="41212"/>
                        <a14:backgroundMark x1="54194" y1="37273" x2="56290" y2="40303"/>
                        <a14:backgroundMark x1="54194" y1="38788" x2="52742" y2="55152"/>
                        <a14:backgroundMark x1="49677" y1="53636" x2="49677" y2="53636"/>
                        <a14:backgroundMark x1="50484" y1="55152" x2="50484" y2="55152"/>
                        <a14:backgroundMark x1="50968" y1="55758" x2="50968" y2="55758"/>
                        <a14:backgroundMark x1="51452" y1="57273" x2="51452" y2="57273"/>
                        <a14:backgroundMark x1="50000" y1="55152" x2="50000" y2="55152"/>
                        <a14:backgroundMark x1="49516" y1="54545" x2="49516" y2="54545"/>
                        <a14:backgroundMark x1="49194" y1="53939" x2="49194" y2="53939"/>
                        <a14:backgroundMark x1="53387" y1="54848" x2="53387" y2="54848"/>
                        <a14:backgroundMark x1="53226" y1="56061" x2="53226" y2="56061"/>
                        <a14:backgroundMark x1="53226" y1="56970" x2="53226" y2="56970"/>
                        <a14:backgroundMark x1="53065" y1="58182" x2="53065" y2="58182"/>
                        <a14:backgroundMark x1="53065" y1="59091" x2="53065" y2="59091"/>
                        <a14:backgroundMark x1="53548" y1="54242" x2="53548" y2="54242"/>
                        <a14:backgroundMark x1="56613" y1="49697" x2="55806" y2="51515"/>
                        <a14:backgroundMark x1="55484" y1="51818" x2="54839" y2="52424"/>
                        <a14:backgroundMark x1="43226" y1="28788" x2="43226" y2="28788"/>
                        <a14:backgroundMark x1="45000" y1="26667" x2="45000" y2="26667"/>
                        <a14:backgroundMark x1="42097" y1="45152" x2="42097" y2="45152"/>
                        <a14:backgroundMark x1="42419" y1="46061" x2="43387" y2="49697"/>
                        <a14:backgroundMark x1="20968" y1="30000" x2="20968" y2="30000"/>
                        <a14:backgroundMark x1="19355" y1="30606" x2="19355" y2="30606"/>
                        <a14:backgroundMark x1="19032" y1="31212" x2="19032" y2="31212"/>
                        <a14:backgroundMark x1="16935" y1="36364" x2="16935" y2="36364"/>
                        <a14:backgroundMark x1="16452" y1="40606" x2="16452" y2="40606"/>
                        <a14:backgroundMark x1="17097" y1="46970" x2="17097" y2="46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20"/>
          <a:stretch/>
        </p:blipFill>
        <p:spPr bwMode="auto">
          <a:xfrm>
            <a:off x="-32951" y="0"/>
            <a:ext cx="12224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92" name="Picture 36" descr="http://www.suckerpunchdaily.com/wp-content/uploads/2012/02/02_Production-hall.jpg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9" r="17088"/>
          <a:stretch/>
        </p:blipFill>
        <p:spPr bwMode="auto">
          <a:xfrm flipH="1">
            <a:off x="-1" y="0"/>
            <a:ext cx="5913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1 robot" descr="Image resul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68" b="72346" l="26000" r="84111">
                        <a14:foregroundMark x1="79556" y1="62840" x2="57333" y2="52222"/>
                        <a14:foregroundMark x1="54556" y1="45679" x2="54556" y2="45679"/>
                        <a14:foregroundMark x1="34222" y1="56296" x2="28222" y2="69136"/>
                        <a14:foregroundMark x1="41111" y1="62222" x2="40222" y2="71852"/>
                        <a14:foregroundMark x1="78778" y1="70123" x2="27333" y2="70864"/>
                        <a14:foregroundMark x1="28667" y1="57901" x2="27222" y2="71481"/>
                        <a14:foregroundMark x1="26667" y1="61111" x2="26556" y2="72469"/>
                        <a14:foregroundMark x1="81111" y1="71358" x2="84111" y2="70864"/>
                        <a14:foregroundMark x1="42667" y1="65185" x2="42667" y2="6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4956" r="17978" b="27621"/>
          <a:stretch/>
        </p:blipFill>
        <p:spPr bwMode="auto">
          <a:xfrm flipH="1">
            <a:off x="-32953" y="-2"/>
            <a:ext cx="6338428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3223" y="0"/>
            <a:ext cx="45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993775"/>
            <a:ext cx="12192000" cy="487045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A.I.  </a:t>
            </a:r>
            <a:r>
              <a:rPr lang="en-US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F.H.</a:t>
            </a:r>
          </a:p>
          <a:p>
            <a:pPr algn="ctr">
              <a:spcBef>
                <a:spcPts val="0"/>
              </a:spcBef>
            </a:pP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(“Fake Human”)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8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D96">
            <a:alpha val="5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0" name="Picture 10" descr="https://images-na.ssl-images-amazon.com/images/I/51LJno7HrsL._SX32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338517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 t="4598" r="9775" b="3449"/>
          <a:stretch/>
        </p:blipFill>
        <p:spPr bwMode="auto">
          <a:xfrm>
            <a:off x="4038600" y="1295400"/>
            <a:ext cx="755332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93439" y="4953000"/>
            <a:ext cx="6005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C0C0"/>
                </a:solidFill>
              </a:rPr>
              <a:t>“. . . AND IT NEVER WILL BE”</a:t>
            </a:r>
          </a:p>
          <a:p>
            <a:pPr algn="ctr"/>
            <a:r>
              <a:rPr lang="en-US" sz="1600" dirty="0">
                <a:solidFill>
                  <a:srgbClr val="C0C0C0"/>
                </a:solidFill>
              </a:rPr>
              <a:t>- MICHAEL SIMON</a:t>
            </a:r>
          </a:p>
        </p:txBody>
      </p:sp>
      <p:pic>
        <p:nvPicPr>
          <p:cNvPr id="5122" name="Picture 2" descr="https://fbcdn-photos-h-a.akamaihd.net/hphotos-ak-frc3/v/t1.0-0/s480x480/10898329_587101114722866_4857140000829187422_n.jpg?oh=5b9b722db6a93ff2be458c3b181c1a08&amp;oe=5661D594&amp;__gda__=1453984358_6396380d44ef11914e2e7da7e5efbc9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85"/>
          <a:stretch/>
        </p:blipFill>
        <p:spPr bwMode="auto">
          <a:xfrm>
            <a:off x="2634916" y="0"/>
            <a:ext cx="6922169" cy="14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20999" y="212879"/>
            <a:ext cx="695000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DDDDDD"/>
                </a:solidFill>
              </a:rPr>
              <a:t>“THE FUTURE IS ALREADY HERE – IT’S JUST NOT EVENLY DISTRIBUTED”</a:t>
            </a:r>
          </a:p>
          <a:p>
            <a:pPr algn="ctr"/>
            <a:r>
              <a:rPr lang="en-US" sz="1600" dirty="0">
                <a:solidFill>
                  <a:srgbClr val="DDDDDD"/>
                </a:solidFill>
              </a:rPr>
              <a:t>- WILLIAM GIBSON</a:t>
            </a:r>
          </a:p>
        </p:txBody>
      </p:sp>
      <p:pic>
        <p:nvPicPr>
          <p:cNvPr id="6" name="Picture 2" descr="https://fbcdn-photos-h-a.akamaihd.net/hphotos-ak-frc3/v/t1.0-0/s480x480/10898329_587101114722866_4857140000829187422_n.jpg?oh=5b9b722db6a93ff2be458c3b181c1a08&amp;oe=5661D594&amp;__gda__=1453984358_6396380d44ef11914e2e7da7e5efbc90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0" b="20068"/>
          <a:stretch/>
        </p:blipFill>
        <p:spPr bwMode="auto">
          <a:xfrm>
            <a:off x="2634916" y="1407695"/>
            <a:ext cx="6922169" cy="254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23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3"/>
          <a:stretch/>
        </p:blipFill>
        <p:spPr bwMode="auto">
          <a:xfrm>
            <a:off x="3189089" y="2799316"/>
            <a:ext cx="5813823" cy="40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ower law curv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18" y="53142"/>
            <a:ext cx="5910964" cy="25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67400" y="1"/>
            <a:ext cx="6324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0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rgbClr val="EAEBE5"/>
              </a:gs>
              <a:gs pos="13000">
                <a:srgbClr val="FAF5EF"/>
              </a:gs>
              <a:gs pos="47000">
                <a:srgbClr val="D6DBD5"/>
              </a:gs>
              <a:gs pos="64000">
                <a:srgbClr val="C2CECC"/>
              </a:gs>
              <a:gs pos="81424">
                <a:srgbClr val="A2B7B8"/>
              </a:gs>
              <a:gs pos="100000">
                <a:srgbClr val="7D9EA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robot lawyers in suits bl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61" r="89941">
                        <a14:foregroundMark x1="58838" y1="55295" x2="60547" y2="47309"/>
                        <a14:foregroundMark x1="60059" y1="52951" x2="60889" y2="46788"/>
                        <a14:foregroundMark x1="60449" y1="51302" x2="60742" y2="49653"/>
                        <a14:foregroundMark x1="61084" y1="45139" x2="61084" y2="45139"/>
                        <a14:foregroundMark x1="61133" y1="44184" x2="61133" y2="44184"/>
                        <a14:foregroundMark x1="61084" y1="44965" x2="61084" y2="44965"/>
                        <a14:foregroundMark x1="60938" y1="41667" x2="60889" y2="43750"/>
                        <a14:foregroundMark x1="59375" y1="45833" x2="58594" y2="49913"/>
                        <a14:foregroundMark x1="60596" y1="38021" x2="60596" y2="35851"/>
                        <a14:foregroundMark x1="60498" y1="35677" x2="60596" y2="34375"/>
                        <a14:foregroundMark x1="53271" y1="2778" x2="53271" y2="2778"/>
                        <a14:foregroundMark x1="53955" y1="3993" x2="53955" y2="3993"/>
                        <a14:foregroundMark x1="52441" y1="1649" x2="54443" y2="4340"/>
                        <a14:foregroundMark x1="51123" y1="347" x2="52246" y2="1389"/>
                        <a14:foregroundMark x1="52197" y1="1128" x2="52197" y2="1128"/>
                        <a14:foregroundMark x1="52197" y1="1128" x2="51270" y2="347"/>
                        <a14:foregroundMark x1="32715" y1="16927" x2="33057" y2="14844"/>
                        <a14:foregroundMark x1="32959" y1="14497" x2="33643" y2="11719"/>
                        <a14:foregroundMark x1="32373" y1="18750" x2="32568" y2="17101"/>
                        <a14:backgroundMark x1="54150" y1="1823" x2="54150" y2="1823"/>
                        <a14:backgroundMark x1="53223" y1="521" x2="53223" y2="521"/>
                        <a14:backgroundMark x1="52393" y1="694" x2="52393" y2="694"/>
                        <a14:backgroundMark x1="39648" y1="521" x2="39648" y2="521"/>
                        <a14:backgroundMark x1="57227" y1="56597" x2="59375" y2="50608"/>
                        <a14:backgroundMark x1="59570" y1="49913" x2="60156" y2="47396"/>
                        <a14:backgroundMark x1="60889" y1="33681" x2="61133" y2="37500"/>
                        <a14:backgroundMark x1="52344" y1="781" x2="51611" y2="87"/>
                        <a14:backgroundMark x1="51367" y1="174" x2="51367" y2="174"/>
                        <a14:backgroundMark x1="32178" y1="19184" x2="32422" y2="17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671"/>
          <a:stretch/>
        </p:blipFill>
        <p:spPr bwMode="auto">
          <a:xfrm>
            <a:off x="4592876" y="0"/>
            <a:ext cx="75991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2450" t="27822" r="32150" b="5511"/>
          <a:stretch/>
        </p:blipFill>
        <p:spPr>
          <a:xfrm>
            <a:off x="707136" y="109728"/>
            <a:ext cx="6514234" cy="69006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  <a:scene3d>
            <a:camera prst="perspectiveContrastingLeftFacing" fov="1200000">
              <a:rot lat="21256030" lon="20942894" rev="118068"/>
            </a:camera>
            <a:lightRig rig="flat" dir="t"/>
          </a:scene3d>
          <a:sp3d extrusionH="209550" contourW="12700">
            <a:bevelT w="0" h="165100"/>
            <a:bevelB w="69850" h="355600"/>
            <a:extrusionClr>
              <a:schemeClr val="bg1"/>
            </a:extrusionClr>
            <a:contourClr>
              <a:schemeClr val="bg2">
                <a:lumMod val="50000"/>
              </a:schemeClr>
            </a:contourClr>
          </a:sp3d>
        </p:spPr>
      </p:pic>
    </p:spTree>
    <p:extLst>
      <p:ext uri="{BB962C8B-B14F-4D97-AF65-F5344CB8AC3E}">
        <p14:creationId xmlns:p14="http://schemas.microsoft.com/office/powerpoint/2010/main" val="231573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Image resul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129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333499"/>
            <a:ext cx="12192000" cy="6524501"/>
            <a:chOff x="0" y="333499"/>
            <a:chExt cx="12192000" cy="6524501"/>
          </a:xfrm>
        </p:grpSpPr>
        <p:pic>
          <p:nvPicPr>
            <p:cNvPr id="4" name="Picture 6" descr="Image result for robot lawyer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95" b="100000" l="0" r="100000">
                          <a14:foregroundMark x1="15260" y1="16129" x2="14935" y2="36559"/>
                          <a14:foregroundMark x1="14286" y1="19892" x2="14286" y2="19892"/>
                          <a14:foregroundMark x1="13961" y1="22043" x2="13961" y2="22043"/>
                          <a14:foregroundMark x1="15747" y1="16398" x2="20455" y2="7258"/>
                          <a14:foregroundMark x1="13636" y1="23656" x2="14123" y2="34409"/>
                          <a14:foregroundMark x1="11851" y1="36022" x2="15747" y2="35215"/>
                          <a14:foregroundMark x1="40747" y1="30645" x2="42857" y2="33065"/>
                          <a14:foregroundMark x1="43344" y1="34677" x2="43831" y2="39247"/>
                          <a14:foregroundMark x1="51948" y1="47581" x2="51136" y2="43548"/>
                          <a14:foregroundMark x1="50974" y1="43011" x2="51948" y2="40054"/>
                          <a14:foregroundMark x1="52435" y1="39247" x2="54708" y2="38978"/>
                          <a14:foregroundMark x1="54708" y1="39247" x2="56331" y2="42742"/>
                          <a14:foregroundMark x1="58117" y1="39247" x2="68182" y2="38710"/>
                          <a14:foregroundMark x1="57468" y1="37903" x2="70455" y2="37366"/>
                          <a14:foregroundMark x1="57305" y1="44892" x2="56981" y2="39247"/>
                          <a14:foregroundMark x1="57305" y1="37366" x2="59253" y2="35215"/>
                          <a14:foregroundMark x1="59416" y1="34946" x2="61851" y2="34946"/>
                          <a14:foregroundMark x1="63961" y1="33065" x2="78084" y2="33065"/>
                          <a14:foregroundMark x1="63961" y1="32796" x2="65584" y2="29032"/>
                          <a14:foregroundMark x1="63474" y1="37366" x2="63799" y2="33065"/>
                          <a14:foregroundMark x1="65422" y1="28763" x2="68344" y2="26075"/>
                          <a14:foregroundMark x1="68344" y1="26075" x2="73052" y2="25806"/>
                          <a14:foregroundMark x1="73052" y1="25806" x2="76623" y2="28226"/>
                          <a14:foregroundMark x1="76623" y1="28226" x2="78896" y2="35484"/>
                          <a14:foregroundMark x1="78734" y1="35484" x2="78409" y2="37903"/>
                          <a14:foregroundMark x1="78247" y1="37903" x2="79383" y2="42742"/>
                          <a14:foregroundMark x1="81331" y1="41129" x2="81331" y2="38710"/>
                          <a14:foregroundMark x1="81331" y1="38441" x2="82955" y2="35215"/>
                          <a14:foregroundMark x1="82955" y1="34946" x2="84416" y2="33602"/>
                          <a14:foregroundMark x1="84416" y1="33602" x2="88961" y2="33333"/>
                          <a14:foregroundMark x1="88961" y1="33333" x2="91721" y2="38172"/>
                          <a14:foregroundMark x1="91721" y1="37097" x2="96266" y2="37097"/>
                          <a14:backgroundMark x1="48864" y1="74731" x2="48864" y2="69355"/>
                          <a14:backgroundMark x1="48864" y1="90591" x2="48864" y2="83065"/>
                          <a14:backgroundMark x1="40260" y1="19892" x2="42045" y2="28495"/>
                          <a14:backgroundMark x1="41558" y1="30108" x2="45617" y2="35215"/>
                          <a14:backgroundMark x1="56331" y1="51613" x2="56981" y2="45968"/>
                          <a14:backgroundMark x1="65584" y1="50269" x2="65584" y2="50269"/>
                          <a14:backgroundMark x1="78734" y1="49194" x2="78734" y2="49194"/>
                          <a14:backgroundMark x1="13149" y1="33333" x2="13149" y2="33333"/>
                          <a14:backgroundMark x1="13474" y1="34140" x2="13474" y2="34140"/>
                          <a14:backgroundMark x1="12338" y1="34946" x2="12338" y2="34946"/>
                          <a14:backgroundMark x1="56818" y1="45161" x2="56818" y2="45161"/>
                          <a14:backgroundMark x1="51623" y1="37903" x2="46753" y2="53495"/>
                          <a14:backgroundMark x1="17695" y1="51344" x2="17695" y2="51344"/>
                          <a14:backgroundMark x1="56656" y1="41667" x2="55357" y2="38710"/>
                          <a14:backgroundMark x1="55032" y1="38978" x2="54708" y2="38441"/>
                          <a14:backgroundMark x1="54545" y1="38710" x2="53734" y2="38441"/>
                          <a14:backgroundMark x1="56818" y1="42742" x2="56818" y2="42742"/>
                          <a14:backgroundMark x1="56818" y1="44355" x2="56656" y2="43548"/>
                          <a14:backgroundMark x1="79708" y1="37366" x2="79708" y2="37366"/>
                          <a14:backgroundMark x1="79383" y1="38441" x2="79383" y2="38441"/>
                          <a14:backgroundMark x1="79383" y1="39516" x2="79383" y2="39516"/>
                          <a14:backgroundMark x1="78896" y1="39247" x2="78896" y2="39247"/>
                          <a14:backgroundMark x1="78734" y1="38172" x2="78734" y2="38172"/>
                          <a14:backgroundMark x1="78896" y1="37366" x2="78896" y2="37366"/>
                          <a14:backgroundMark x1="78734" y1="38710" x2="78734" y2="38710"/>
                          <a14:backgroundMark x1="78734" y1="36828" x2="78734" y2="36828"/>
                          <a14:backgroundMark x1="78896" y1="36290" x2="78896" y2="36290"/>
                          <a14:backgroundMark x1="78896" y1="35484" x2="78896" y2="35484"/>
                          <a14:backgroundMark x1="78896" y1="34946" x2="78896" y2="34946"/>
                          <a14:backgroundMark x1="78734" y1="34409" x2="78734" y2="34409"/>
                          <a14:backgroundMark x1="66234" y1="25806" x2="66234" y2="25806"/>
                          <a14:backgroundMark x1="65747" y1="26882" x2="65747" y2="26882"/>
                          <a14:backgroundMark x1="65097" y1="28226" x2="65097" y2="28226"/>
                          <a14:backgroundMark x1="64123" y1="30108" x2="64123" y2="30108"/>
                          <a14:backgroundMark x1="63474" y1="32258" x2="63474" y2="32258"/>
                          <a14:backgroundMark x1="62987" y1="33602" x2="62987" y2="33602"/>
                          <a14:backgroundMark x1="62825" y1="34946" x2="62825" y2="34946"/>
                          <a14:backgroundMark x1="46266" y1="60484" x2="46266" y2="60484"/>
                          <a14:backgroundMark x1="46753" y1="59946" x2="46753" y2="59946"/>
                          <a14:backgroundMark x1="41234" y1="52151" x2="41234" y2="5215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84"/>
            <a:stretch/>
          </p:blipFill>
          <p:spPr bwMode="auto">
            <a:xfrm>
              <a:off x="0" y="333499"/>
              <a:ext cx="12192000" cy="6524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6248400" y="4876800"/>
              <a:ext cx="5791200" cy="1292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Clr>
                  <a:schemeClr val="bg1"/>
                </a:buClr>
                <a:buSzPct val="75000"/>
                <a:buFontTx/>
                <a:buNone/>
                <a:defRPr sz="2800" kern="1200">
                  <a:solidFill>
                    <a:srgbClr val="B71B03"/>
                  </a:solidFill>
                  <a:latin typeface="+mn-lt"/>
                  <a:ea typeface="+mn-ea"/>
                  <a:cs typeface="+mn-cs"/>
                </a:defRPr>
              </a:lvl2pPr>
              <a:lvl3pPr marL="1255713" indent="-341313" algn="l" defTabSz="914400" rtl="0" eaLnBrk="1" latinLnBrk="0" hangingPunct="1">
                <a:spcBef>
                  <a:spcPct val="20000"/>
                </a:spcBef>
                <a:buClr>
                  <a:srgbClr val="B71B03"/>
                </a:buClr>
                <a:buSzPct val="75000"/>
                <a:buFont typeface="Wingdings 2" pitchFamily="18" charset="2"/>
                <a:buChar char="{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800" dirty="0">
                  <a:solidFill>
                    <a:schemeClr val="bg1"/>
                  </a:solidFill>
                  <a:effectLst>
                    <a:outerShdw blurRad="50800" dist="63500" dir="2700000" algn="tl" rotWithShape="0">
                      <a:schemeClr val="tx1">
                        <a:alpha val="6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≠</a:t>
              </a:r>
              <a:r>
                <a:rPr lang="en-US" sz="8800" dirty="0">
                  <a:solidFill>
                    <a:schemeClr val="bg1"/>
                  </a:solidFill>
                  <a:effectLst>
                    <a:outerShdw blurRad="50800" dist="63500" dir="2700000" algn="tl" rotWithShape="0">
                      <a:schemeClr val="tx1">
                        <a:alpha val="6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Lawyers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33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2" t="4637" r="58637" b="4172"/>
          <a:stretch/>
        </p:blipFill>
        <p:spPr>
          <a:xfrm>
            <a:off x="568272" y="381001"/>
            <a:ext cx="4537128" cy="609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698" t="4637" r="40698" b="4172"/>
          <a:stretch/>
        </p:blipFill>
        <p:spPr>
          <a:xfrm>
            <a:off x="5029200" y="381001"/>
            <a:ext cx="2133600" cy="6095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302" t="4637" r="1801" b="4172"/>
          <a:stretch/>
        </p:blipFill>
        <p:spPr>
          <a:xfrm>
            <a:off x="7162800" y="381001"/>
            <a:ext cx="4460928" cy="609599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425413" y="3328416"/>
            <a:ext cx="3949723" cy="3031548"/>
            <a:chOff x="7425413" y="3328416"/>
            <a:chExt cx="3949723" cy="3031548"/>
          </a:xfrm>
        </p:grpSpPr>
        <p:sp>
          <p:nvSpPr>
            <p:cNvPr id="27" name="L-Shape 26"/>
            <p:cNvSpPr/>
            <p:nvPr/>
          </p:nvSpPr>
          <p:spPr>
            <a:xfrm flipV="1">
              <a:off x="7425413" y="3328416"/>
              <a:ext cx="3949723" cy="780288"/>
            </a:xfrm>
            <a:prstGeom prst="corner">
              <a:avLst>
                <a:gd name="adj1" fmla="val 50000"/>
                <a:gd name="adj2" fmla="val 256250"/>
              </a:avLst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-Shape 27"/>
            <p:cNvSpPr/>
            <p:nvPr/>
          </p:nvSpPr>
          <p:spPr>
            <a:xfrm flipV="1">
              <a:off x="7425413" y="5579676"/>
              <a:ext cx="3949723" cy="780288"/>
            </a:xfrm>
            <a:prstGeom prst="corner">
              <a:avLst>
                <a:gd name="adj1" fmla="val 50000"/>
                <a:gd name="adj2" fmla="val 506188"/>
              </a:avLst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2CE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(Original, unedited source: Dan Katz, “Quantitative legal prediction . . .,” Emory Law Journal, Vol. 62, 2013. Dec. 11, 2012) </a:t>
            </a:r>
          </a:p>
        </p:txBody>
      </p:sp>
    </p:spTree>
    <p:extLst>
      <p:ext uri="{BB962C8B-B14F-4D97-AF65-F5344CB8AC3E}">
        <p14:creationId xmlns:p14="http://schemas.microsoft.com/office/powerpoint/2010/main" val="296815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venth Samurai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39985</TotalTime>
  <Words>213</Words>
  <Application>Microsoft Office PowerPoint</Application>
  <PresentationFormat>Widescreen</PresentationFormat>
  <Paragraphs>109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Papyrus</vt:lpstr>
      <vt:lpstr>Times New Roman</vt:lpstr>
      <vt:lpstr>Trebuchet MS</vt:lpstr>
      <vt:lpstr>Wingdings</vt:lpstr>
      <vt:lpstr>Wingdings 2</vt:lpstr>
      <vt:lpstr>Office Theme</vt:lpstr>
      <vt:lpstr>The Future of Law:  AI-assisted Utopia or Jobless Robot Hellscape?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Diane E. Barry ESQ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Diane E. Barry</dc:creator>
  <cp:lastModifiedBy>Michael Simon</cp:lastModifiedBy>
  <cp:revision>696</cp:revision>
  <dcterms:created xsi:type="dcterms:W3CDTF">2009-11-05T19:10:02Z</dcterms:created>
  <dcterms:modified xsi:type="dcterms:W3CDTF">2016-12-15T00:44:14Z</dcterms:modified>
</cp:coreProperties>
</file>